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9"/>
  </p:notesMasterIdLst>
  <p:sldIdLst>
    <p:sldId id="859" r:id="rId2"/>
    <p:sldId id="1238" r:id="rId3"/>
    <p:sldId id="1242" r:id="rId4"/>
    <p:sldId id="1245" r:id="rId5"/>
    <p:sldId id="1243" r:id="rId6"/>
    <p:sldId id="1244" r:id="rId7"/>
    <p:sldId id="1250" r:id="rId8"/>
    <p:sldId id="1246" r:id="rId9"/>
    <p:sldId id="1251" r:id="rId10"/>
    <p:sldId id="1252" r:id="rId11"/>
    <p:sldId id="1253" r:id="rId12"/>
    <p:sldId id="1260" r:id="rId13"/>
    <p:sldId id="1254" r:id="rId14"/>
    <p:sldId id="1255" r:id="rId15"/>
    <p:sldId id="1261" r:id="rId16"/>
    <p:sldId id="1257" r:id="rId17"/>
    <p:sldId id="1241" r:id="rId1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00AEEF"/>
    <a:srgbClr val="F38928"/>
    <a:srgbClr val="FBC9BC"/>
    <a:srgbClr val="FEE2D1"/>
    <a:srgbClr val="F36821"/>
    <a:srgbClr val="D3ECE9"/>
    <a:srgbClr val="E6E1EF"/>
    <a:srgbClr val="FF0000"/>
    <a:srgbClr val="8DC3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p:cViewPr varScale="1">
        <p:scale>
          <a:sx n="106" d="100"/>
          <a:sy n="106" d="100"/>
        </p:scale>
        <p:origin x="89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2025/10/28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实验班全程提优训练</a:t>
            </a:r>
            <a:r>
              <a:rPr lang="zh-CN" altLang="en-US" sz="2000" baseline="0" smtClean="0">
                <a:solidFill>
                  <a:prstClr val="black"/>
                </a:solidFill>
                <a:latin typeface="楷体" panose="02010609060101010101" pitchFamily="49" charset="-122"/>
                <a:ea typeface="楷体" panose="02010609060101010101" pitchFamily="49" charset="-122"/>
              </a:rPr>
              <a:t> 高中地理 必修 第二册 </a:t>
            </a:r>
            <a:r>
              <a:rPr lang="en-US" altLang="zh-CN" sz="2000" baseline="0" smtClean="0">
                <a:solidFill>
                  <a:prstClr val="black"/>
                </a:solidFill>
                <a:latin typeface="楷体" panose="02010609060101010101" pitchFamily="49" charset="-122"/>
                <a:ea typeface="楷体" panose="02010609060101010101" pitchFamily="49" charset="-122"/>
              </a:rPr>
              <a:t>SDJY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2025/10/28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6.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258532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第一单元人口与环境</a:t>
            </a:r>
            <a:endPar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第三节　人口合理容量</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1192866245"/>
              </p:ext>
            </p:extLst>
          </p:nvPr>
        </p:nvGraphicFramePr>
        <p:xfrm>
          <a:off x="406574" y="1109340"/>
          <a:ext cx="11377264" cy="5055964"/>
        </p:xfrm>
        <a:graphic>
          <a:graphicData uri="http://schemas.openxmlformats.org/drawingml/2006/table">
            <a:tbl>
              <a:tblPr firstRow="1" firstCol="1" bandRow="1"/>
              <a:tblGrid>
                <a:gridCol w="1152128">
                  <a:extLst>
                    <a:ext uri="{9D8B030D-6E8A-4147-A177-3AD203B41FA5}">
                      <a16:colId xmlns:a16="http://schemas.microsoft.com/office/drawing/2014/main" val="2809286975"/>
                    </a:ext>
                  </a:extLst>
                </a:gridCol>
                <a:gridCol w="1800200">
                  <a:extLst>
                    <a:ext uri="{9D8B030D-6E8A-4147-A177-3AD203B41FA5}">
                      <a16:colId xmlns:a16="http://schemas.microsoft.com/office/drawing/2014/main" val="2516475613"/>
                    </a:ext>
                  </a:extLst>
                </a:gridCol>
                <a:gridCol w="1440160">
                  <a:extLst>
                    <a:ext uri="{9D8B030D-6E8A-4147-A177-3AD203B41FA5}">
                      <a16:colId xmlns:a16="http://schemas.microsoft.com/office/drawing/2014/main" val="203839949"/>
                    </a:ext>
                  </a:extLst>
                </a:gridCol>
                <a:gridCol w="6984776">
                  <a:extLst>
                    <a:ext uri="{9D8B030D-6E8A-4147-A177-3AD203B41FA5}">
                      <a16:colId xmlns:a16="http://schemas.microsoft.com/office/drawing/2014/main" val="1339291658"/>
                    </a:ext>
                  </a:extLst>
                </a:gridCol>
              </a:tblGrid>
              <a:tr h="656271">
                <a:tc gridSpan="2">
                  <a:txBody>
                    <a:bodyPr/>
                    <a:lstStyle/>
                    <a:p>
                      <a:pPr algn="ctr" hangingPunct="0">
                        <a:lnSpc>
                          <a:spcPct val="130000"/>
                        </a:lnSpc>
                        <a:spcAft>
                          <a:spcPts val="0"/>
                        </a:spcAft>
                        <a:tabLst>
                          <a:tab pos="567118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影响因素</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a:txBody>
                    <a:bodyPr/>
                    <a:lstStyle/>
                    <a:p>
                      <a:pPr algn="ctr" hangingPunct="0">
                        <a:lnSpc>
                          <a:spcPct val="130000"/>
                        </a:lnSpc>
                        <a:spcAft>
                          <a:spcPts val="0"/>
                        </a:spcAft>
                        <a:tabLst>
                          <a:tab pos="567118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与人口合理容量的关系</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举例</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732453861"/>
                  </a:ext>
                </a:extLst>
              </a:tr>
              <a:tr h="656271">
                <a:tc rowSpan="3">
                  <a:txBody>
                    <a:bodyPr/>
                    <a:lstStyle/>
                    <a:p>
                      <a:pPr algn="ctr" hangingPunct="0">
                        <a:lnSpc>
                          <a:spcPct val="130000"/>
                        </a:lnSpc>
                        <a:spcAft>
                          <a:spcPts val="0"/>
                        </a:spcAft>
                        <a:tabLst>
                          <a:tab pos="567118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社会经济因素</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567118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经济发展水平</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567118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正相关</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790" marR="679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2">
                  <a:txBody>
                    <a:bodyPr/>
                    <a:lstStyle/>
                    <a:p>
                      <a:pPr algn="just" hangingPunct="0">
                        <a:lnSpc>
                          <a:spcPct val="130000"/>
                        </a:lnSpc>
                        <a:spcAft>
                          <a:spcPts val="0"/>
                        </a:spcAft>
                        <a:tabLst>
                          <a:tab pos="567118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经济发达、技术水平高的地区</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食物资源生产能力高</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会提高人口合理容量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790" marR="679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22937074"/>
                  </a:ext>
                </a:extLst>
              </a:tr>
              <a:tr h="755745">
                <a:tc vMerge="1">
                  <a:txBody>
                    <a:bodyPr/>
                    <a:lstStyle/>
                    <a:p>
                      <a:endParaRPr lang="zh-CN" altLang="en-US"/>
                    </a:p>
                  </a:txBody>
                  <a:tcPr/>
                </a:tc>
                <a:tc>
                  <a:txBody>
                    <a:bodyPr/>
                    <a:lstStyle/>
                    <a:p>
                      <a:pPr algn="ctr" hangingPunct="0">
                        <a:lnSpc>
                          <a:spcPct val="130000"/>
                        </a:lnSpc>
                        <a:spcAft>
                          <a:spcPts val="0"/>
                        </a:spcAft>
                        <a:tabLst>
                          <a:tab pos="567118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科学技术水平</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567118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正相关</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790" marR="679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3956786576"/>
                  </a:ext>
                </a:extLst>
              </a:tr>
              <a:tr h="1244757">
                <a:tc vMerge="1">
                  <a:txBody>
                    <a:bodyPr/>
                    <a:lstStyle/>
                    <a:p>
                      <a:endParaRPr lang="zh-CN" altLang="en-US"/>
                    </a:p>
                  </a:txBody>
                  <a:tcPr/>
                </a:tc>
                <a:tc>
                  <a:txBody>
                    <a:bodyPr/>
                    <a:lstStyle/>
                    <a:p>
                      <a:pPr algn="ctr" hangingPunct="0">
                        <a:lnSpc>
                          <a:spcPct val="130000"/>
                        </a:lnSpc>
                        <a:spcAft>
                          <a:spcPts val="0"/>
                        </a:spcAft>
                        <a:tabLst>
                          <a:tab pos="567118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生活消费水平</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567118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负相关</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790" marR="679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温饱型、小康型和富裕型等不同生活消费水平所能供养的人口数量是不同的</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而过高的居民生活消费水平会降低人口合理容量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790" marR="679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848209922"/>
                  </a:ext>
                </a:extLst>
              </a:tr>
              <a:tr h="1511491">
                <a:tc gridSpan="2">
                  <a:txBody>
                    <a:bodyPr/>
                    <a:lstStyle/>
                    <a:p>
                      <a:pPr algn="ctr" hangingPunct="0">
                        <a:lnSpc>
                          <a:spcPct val="130000"/>
                        </a:lnSpc>
                        <a:spcAft>
                          <a:spcPts val="0"/>
                        </a:spcAft>
                        <a:tabLst>
                          <a:tab pos="567118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对外开放程度因素</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a:txBody>
                    <a:bodyPr/>
                    <a:lstStyle/>
                    <a:p>
                      <a:pPr algn="ctr" hangingPunct="0">
                        <a:lnSpc>
                          <a:spcPct val="130000"/>
                        </a:lnSpc>
                        <a:spcAft>
                          <a:spcPts val="0"/>
                        </a:spcAft>
                        <a:tabLst>
                          <a:tab pos="567118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正相关</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790" marR="679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在一个对外开放的地区</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资源的互补性强</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可大大提高人口合理容量</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反之</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在一个封闭的地区</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由于某些重要资源匮乏</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人口合理容量大大降低</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790" marR="679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490963763"/>
                  </a:ext>
                </a:extLst>
              </a:tr>
            </a:tbl>
          </a:graphicData>
        </a:graphic>
      </p:graphicFrame>
    </p:spTree>
    <p:extLst>
      <p:ext uri="{BB962C8B-B14F-4D97-AF65-F5344CB8AC3E}">
        <p14:creationId xmlns:p14="http://schemas.microsoft.com/office/powerpoint/2010/main" val="36164434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70850"/>
            <a:ext cx="11485848" cy="3970318"/>
          </a:xfrm>
        </p:spPr>
        <p:txBody>
          <a:bodyPr/>
          <a:lstStyle/>
          <a:p>
            <a:pPr hangingPunct="0">
              <a:spcAft>
                <a:spcPts val="0"/>
              </a:spcAft>
              <a:tabLst>
                <a:tab pos="567118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中华人民共和国</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成立以来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我国先后多次做出人口政策的重大调整。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我国实施</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三孩</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政策。有学者认为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三孩</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政策的实施除了考虑我国人口年龄结构变化外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还充分考虑了多年来我国人口合理容量的变化。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据此完成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造成我国人口合理容量变化的主要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原因</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土地资源数量增加</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消费水平提高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能源开采力度增加</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科技水平提高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破疑典例1.eps" descr="id:2147490755;FounderCES"/>
          <p:cNvPicPr/>
          <p:nvPr/>
        </p:nvPicPr>
        <p:blipFill>
          <a:blip r:embed="rId2"/>
          <a:stretch>
            <a:fillRect/>
          </a:stretch>
        </p:blipFill>
        <p:spPr>
          <a:xfrm>
            <a:off x="478582" y="1133450"/>
            <a:ext cx="1706936" cy="370265"/>
          </a:xfrm>
          <a:prstGeom prst="rect">
            <a:avLst/>
          </a:prstGeom>
        </p:spPr>
      </p:pic>
      <p:sp>
        <p:nvSpPr>
          <p:cNvPr id="5" name="矩形 4"/>
          <p:cNvSpPr/>
          <p:nvPr/>
        </p:nvSpPr>
        <p:spPr>
          <a:xfrm>
            <a:off x="6707066" y="3257894"/>
            <a:ext cx="407484" cy="461665"/>
          </a:xfrm>
          <a:prstGeom prst="rect">
            <a:avLst/>
          </a:prstGeom>
        </p:spPr>
        <p:txBody>
          <a:bodyPr wrap="none">
            <a:spAutoFit/>
          </a:bodyPr>
          <a:lstStyle/>
          <a:p>
            <a:r>
              <a:rPr lang="en-US" altLang="zh-CN" sz="2400"/>
              <a:t>D</a:t>
            </a:r>
            <a:endParaRPr lang="zh-CN" altLang="en-US"/>
          </a:p>
        </p:txBody>
      </p:sp>
    </p:spTree>
    <p:extLst>
      <p:ext uri="{BB962C8B-B14F-4D97-AF65-F5344CB8AC3E}">
        <p14:creationId xmlns:p14="http://schemas.microsoft.com/office/powerpoint/2010/main" val="3032096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44824"/>
            <a:ext cx="11485848" cy="2862322"/>
          </a:xfrm>
        </p:spPr>
        <p:txBody>
          <a:bodyPr/>
          <a:lstStyle/>
          <a:p>
            <a:pPr hangingPunct="0">
              <a:spcAft>
                <a:spcPts val="0"/>
              </a:spcAft>
              <a:tabLst>
                <a:tab pos="5671185" algn="l"/>
              </a:tabLs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人口</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合理容量受资源、地区对外开放程度、科技水平、人口消费水平等因素的影响。多年来，我国人口合理容量有所增加，主要是因为科技水平提高，资源利用率提高；我国土地资源数量多年来未增加，消费水平提高会造成区域人口合理容量下降；能源开采力度增加，在一定程度上可以提高区域人口合理容量，但不是我国人口合理容量变化的主要原因。</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解析.eps" descr="id:2147490818;FounderCES"/>
          <p:cNvPicPr/>
          <p:nvPr/>
        </p:nvPicPr>
        <p:blipFill>
          <a:blip r:embed="rId2"/>
          <a:stretch>
            <a:fillRect/>
          </a:stretch>
        </p:blipFill>
        <p:spPr>
          <a:xfrm>
            <a:off x="478582" y="2052273"/>
            <a:ext cx="806776" cy="288032"/>
          </a:xfrm>
          <a:prstGeom prst="rect">
            <a:avLst/>
          </a:prstGeom>
        </p:spPr>
      </p:pic>
    </p:spTree>
    <p:extLst>
      <p:ext uri="{BB962C8B-B14F-4D97-AF65-F5344CB8AC3E}">
        <p14:creationId xmlns:p14="http://schemas.microsoft.com/office/powerpoint/2010/main" val="10574148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10216"/>
            <a:ext cx="11485848" cy="1754326"/>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我国实施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三孩</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政策，其带来的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变化</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人口素质水平提高</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资源环境承载力提高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人口流动范围加大</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劳动力储备供给扩大</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6698429" y="1700808"/>
            <a:ext cx="407484" cy="461665"/>
          </a:xfrm>
          <a:prstGeom prst="rect">
            <a:avLst/>
          </a:prstGeom>
        </p:spPr>
        <p:txBody>
          <a:bodyPr wrap="none">
            <a:spAutoFit/>
          </a:bodyPr>
          <a:lstStyle/>
          <a:p>
            <a:r>
              <a:rPr lang="en-US" altLang="zh-CN" sz="2400"/>
              <a:t>D</a:t>
            </a:r>
            <a:endParaRPr lang="zh-CN" altLang="en-US"/>
          </a:p>
        </p:txBody>
      </p:sp>
      <p:pic>
        <p:nvPicPr>
          <p:cNvPr id="5" name="图片 4"/>
          <p:cNvPicPr>
            <a:picLocks noChangeAspect="1"/>
          </p:cNvPicPr>
          <p:nvPr/>
        </p:nvPicPr>
        <p:blipFill>
          <a:blip r:embed="rId2"/>
          <a:stretch>
            <a:fillRect/>
          </a:stretch>
        </p:blipFill>
        <p:spPr>
          <a:xfrm>
            <a:off x="1342678" y="3402866"/>
            <a:ext cx="10009112" cy="457200"/>
          </a:xfrm>
          <a:prstGeom prst="rect">
            <a:avLst/>
          </a:prstGeom>
        </p:spPr>
      </p:pic>
      <p:sp>
        <p:nvSpPr>
          <p:cNvPr id="6" name="内容占位符 1"/>
          <p:cNvSpPr txBox="1">
            <a:spLocks/>
          </p:cNvSpPr>
          <p:nvPr/>
        </p:nvSpPr>
        <p:spPr bwMode="auto">
          <a:xfrm>
            <a:off x="360854" y="3330858"/>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实施</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三孩</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政策，有利于提高我国人口出生率，扩大劳动力储备供给；该人口政策对人口素质水平和人口流动范围影响不大；该人口政策不会提高我国资源环境承载力。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解析.eps" descr="id:2147490818;FounderCES"/>
          <p:cNvPicPr/>
          <p:nvPr/>
        </p:nvPicPr>
        <p:blipFill>
          <a:blip r:embed="rId3"/>
          <a:stretch>
            <a:fillRect/>
          </a:stretch>
        </p:blipFill>
        <p:spPr>
          <a:xfrm>
            <a:off x="478582" y="3547360"/>
            <a:ext cx="806776" cy="288032"/>
          </a:xfrm>
          <a:prstGeom prst="rect">
            <a:avLst/>
          </a:prstGeom>
        </p:spPr>
      </p:pic>
    </p:spTree>
    <p:extLst>
      <p:ext uri="{BB962C8B-B14F-4D97-AF65-F5344CB8AC3E}">
        <p14:creationId xmlns:p14="http://schemas.microsoft.com/office/powerpoint/2010/main" val="174451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80728"/>
            <a:ext cx="11485848" cy="646331"/>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比较</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区域资源环境承载力与人口合理容量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5疑难点2.eps" descr="id:2147490783;FounderCES"/>
          <p:cNvPicPr/>
          <p:nvPr/>
        </p:nvPicPr>
        <p:blipFill>
          <a:blip r:embed="rId2"/>
          <a:stretch>
            <a:fillRect/>
          </a:stretch>
        </p:blipFill>
        <p:spPr>
          <a:xfrm>
            <a:off x="406574" y="1124744"/>
            <a:ext cx="1121335" cy="314767"/>
          </a:xfrm>
          <a:prstGeom prst="rect">
            <a:avLst/>
          </a:prstGeom>
        </p:spPr>
      </p:pic>
      <p:graphicFrame>
        <p:nvGraphicFramePr>
          <p:cNvPr id="5" name="表格 4"/>
          <p:cNvGraphicFramePr>
            <a:graphicFrameLocks noGrp="1"/>
          </p:cNvGraphicFramePr>
          <p:nvPr>
            <p:extLst>
              <p:ext uri="{D42A27DB-BD31-4B8C-83A1-F6EECF244321}">
                <p14:modId xmlns:p14="http://schemas.microsoft.com/office/powerpoint/2010/main" val="1541554442"/>
              </p:ext>
            </p:extLst>
          </p:nvPr>
        </p:nvGraphicFramePr>
        <p:xfrm>
          <a:off x="334566" y="1600042"/>
          <a:ext cx="11521280" cy="4593824"/>
        </p:xfrm>
        <a:graphic>
          <a:graphicData uri="http://schemas.openxmlformats.org/drawingml/2006/table">
            <a:tbl>
              <a:tblPr firstRow="1" firstCol="1" bandRow="1"/>
              <a:tblGrid>
                <a:gridCol w="1152128">
                  <a:extLst>
                    <a:ext uri="{9D8B030D-6E8A-4147-A177-3AD203B41FA5}">
                      <a16:colId xmlns:a16="http://schemas.microsoft.com/office/drawing/2014/main" val="3947402949"/>
                    </a:ext>
                  </a:extLst>
                </a:gridCol>
                <a:gridCol w="3528392">
                  <a:extLst>
                    <a:ext uri="{9D8B030D-6E8A-4147-A177-3AD203B41FA5}">
                      <a16:colId xmlns:a16="http://schemas.microsoft.com/office/drawing/2014/main" val="3248354486"/>
                    </a:ext>
                  </a:extLst>
                </a:gridCol>
                <a:gridCol w="6840760">
                  <a:extLst>
                    <a:ext uri="{9D8B030D-6E8A-4147-A177-3AD203B41FA5}">
                      <a16:colId xmlns:a16="http://schemas.microsoft.com/office/drawing/2014/main" val="1592807460"/>
                    </a:ext>
                  </a:extLst>
                </a:gridCol>
              </a:tblGrid>
              <a:tr h="502885">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区域资源环境承载力</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人口合理容量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494486928"/>
                  </a:ext>
                </a:extLst>
              </a:tr>
              <a:tr h="2011539">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强调一个国家或地区的资源环境所能承载的最大人口数量</a:t>
                      </a:r>
                      <a:r>
                        <a:rPr lang="en-US" sz="2400" b="1">
                          <a:solidFill>
                            <a:srgbClr val="000000"/>
                          </a:solidFill>
                          <a:effectLst/>
                          <a:latin typeface="+mn-lt"/>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最大值</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spc="-100" baseline="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强调在保证合理健康的生活水平和促进可持续发展前提下的适度人口</a:t>
                      </a:r>
                      <a:r>
                        <a:rPr lang="zh-CN" sz="2400" b="1"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pc="-100" baseline="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最佳人口</a:t>
                      </a:r>
                      <a:r>
                        <a:rPr lang="zh-CN" sz="2400" b="1"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spc="-100" baseline="0">
                          <a:solidFill>
                            <a:srgbClr val="000000"/>
                          </a:solidFill>
                          <a:effectLst/>
                          <a:latin typeface="+mn-lt"/>
                          <a:ea typeface="宋体" panose="02010600030101010101" pitchFamily="2" charset="-122"/>
                          <a:cs typeface="Times New Roman" panose="02020603050405020304" pitchFamily="18" charset="0"/>
                        </a:rPr>
                        <a:t>——</a:t>
                      </a:r>
                      <a:r>
                        <a:rPr lang="zh-CN" sz="2400" b="1" spc="-100" baseline="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a:t>
                      </a:r>
                      <a:r>
                        <a:rPr lang="en-US" sz="2400" b="1" spc="-100" baseline="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spc="-100" baseline="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适宜</a:t>
                      </a:r>
                      <a:r>
                        <a:rPr lang="zh-CN" sz="2400" b="1" spc="-100" baseline="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值</a:t>
                      </a:r>
                      <a:r>
                        <a:rPr lang="en-US" sz="2400" b="1" spc="-100" baseline="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2400"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711559595"/>
                  </a:ext>
                </a:extLst>
              </a:tr>
              <a:tr h="1005769">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不同点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角度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主要是自然资源的承载力</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人口与资源、环境、经济、社会协调发展的关系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630784733"/>
                  </a:ext>
                </a:extLst>
              </a:tr>
              <a:tr h="502885">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意义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137280645"/>
                  </a:ext>
                </a:extLst>
              </a:tr>
              <a:tr h="502885">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数量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某一区域资源环境承载力</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人口合理容量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3097031177"/>
                  </a:ext>
                </a:extLst>
              </a:tr>
            </a:tbl>
          </a:graphicData>
        </a:graphic>
      </p:graphicFrame>
    </p:spTree>
    <p:extLst>
      <p:ext uri="{BB962C8B-B14F-4D97-AF65-F5344CB8AC3E}">
        <p14:creationId xmlns:p14="http://schemas.microsoft.com/office/powerpoint/2010/main" val="4106329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表格 8"/>
          <p:cNvGraphicFramePr>
            <a:graphicFrameLocks noGrp="1"/>
          </p:cNvGraphicFramePr>
          <p:nvPr>
            <p:extLst>
              <p:ext uri="{D42A27DB-BD31-4B8C-83A1-F6EECF244321}">
                <p14:modId xmlns:p14="http://schemas.microsoft.com/office/powerpoint/2010/main" val="3558570400"/>
              </p:ext>
            </p:extLst>
          </p:nvPr>
        </p:nvGraphicFramePr>
        <p:xfrm>
          <a:off x="334566" y="1462884"/>
          <a:ext cx="11521280" cy="3982340"/>
        </p:xfrm>
        <a:graphic>
          <a:graphicData uri="http://schemas.openxmlformats.org/drawingml/2006/table">
            <a:tbl>
              <a:tblPr firstRow="1" firstCol="1" bandRow="1"/>
              <a:tblGrid>
                <a:gridCol w="1152128">
                  <a:extLst>
                    <a:ext uri="{9D8B030D-6E8A-4147-A177-3AD203B41FA5}">
                      <a16:colId xmlns:a16="http://schemas.microsoft.com/office/drawing/2014/main" val="510002041"/>
                    </a:ext>
                  </a:extLst>
                </a:gridCol>
                <a:gridCol w="3196003">
                  <a:extLst>
                    <a:ext uri="{9D8B030D-6E8A-4147-A177-3AD203B41FA5}">
                      <a16:colId xmlns:a16="http://schemas.microsoft.com/office/drawing/2014/main" val="232492753"/>
                    </a:ext>
                  </a:extLst>
                </a:gridCol>
                <a:gridCol w="7173149">
                  <a:extLst>
                    <a:ext uri="{9D8B030D-6E8A-4147-A177-3AD203B41FA5}">
                      <a16:colId xmlns:a16="http://schemas.microsoft.com/office/drawing/2014/main" val="2894216708"/>
                    </a:ext>
                  </a:extLst>
                </a:gridCol>
              </a:tblGrid>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区域资源环境承载力</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人口合理容量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638592891"/>
                  </a:ext>
                </a:extLst>
              </a:tr>
              <a:tr h="0">
                <a:tc rowSpan="2">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相同点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just" hangingPunct="0">
                        <a:lnSpc>
                          <a:spcPct val="150000"/>
                        </a:lnSpc>
                        <a:spcAft>
                          <a:spcPts val="0"/>
                        </a:spcAft>
                        <a:tabLst>
                          <a:tab pos="567118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endParaRPr lang="en-US" alt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endParaRPr lang="en-US" alt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3271896282"/>
                  </a:ext>
                </a:extLst>
              </a:tr>
              <a:tr h="0">
                <a:tc vMerge="1">
                  <a:txBody>
                    <a:bodyPr/>
                    <a:lstStyle/>
                    <a:p>
                      <a:endParaRPr lang="zh-CN" altLang="en-US"/>
                    </a:p>
                  </a:txBody>
                  <a:tcPr/>
                </a:tc>
                <a:tc gridSpan="2">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历史时期不同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影响因素会发生变化</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使区域资源环境承载力和人口合理容量具有不确定性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但在一定历史时期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影响因素相对不变的情况下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可以对区域资源环境承载力和人口合理容量进行相对定量估算</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即具有相对确定性</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2837791112"/>
                  </a:ext>
                </a:extLst>
              </a:tr>
            </a:tbl>
          </a:graphicData>
        </a:graphic>
      </p:graphicFrame>
      <p:pic>
        <p:nvPicPr>
          <p:cNvPr id="10" name="dlt261.jpg"/>
          <p:cNvPicPr/>
          <p:nvPr/>
        </p:nvPicPr>
        <p:blipFill>
          <a:blip r:embed="rId2"/>
          <a:stretch>
            <a:fillRect/>
          </a:stretch>
        </p:blipFill>
        <p:spPr>
          <a:xfrm>
            <a:off x="4727053" y="2060848"/>
            <a:ext cx="2692833" cy="1656184"/>
          </a:xfrm>
          <a:prstGeom prst="rect">
            <a:avLst/>
          </a:prstGeom>
        </p:spPr>
      </p:pic>
    </p:spTree>
    <p:extLst>
      <p:ext uri="{BB962C8B-B14F-4D97-AF65-F5344CB8AC3E}">
        <p14:creationId xmlns:p14="http://schemas.microsoft.com/office/powerpoint/2010/main" val="22463653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塔里木盆地绿洲与城镇分布图，完成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图示区域人口主要分布在（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盆地</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内部</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山麓绿洲</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塔里木</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沿岸</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南部山地</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破疑典例2.eps" descr="id:2147490797;FounderCES"/>
          <p:cNvPicPr/>
          <p:nvPr/>
        </p:nvPicPr>
        <p:blipFill>
          <a:blip r:embed="rId2"/>
          <a:stretch>
            <a:fillRect/>
          </a:stretch>
        </p:blipFill>
        <p:spPr>
          <a:xfrm>
            <a:off x="406574" y="980728"/>
            <a:ext cx="1374976" cy="298257"/>
          </a:xfrm>
          <a:prstGeom prst="rect">
            <a:avLst/>
          </a:prstGeom>
        </p:spPr>
      </p:pic>
      <p:pic>
        <p:nvPicPr>
          <p:cNvPr id="4" name="dlt262.jpg" descr="id:2147491177;FounderCES"/>
          <p:cNvPicPr/>
          <p:nvPr/>
        </p:nvPicPr>
        <p:blipFill>
          <a:blip r:embed="rId3"/>
          <a:stretch>
            <a:fillRect/>
          </a:stretch>
        </p:blipFill>
        <p:spPr>
          <a:xfrm>
            <a:off x="7391350" y="1988840"/>
            <a:ext cx="3541255" cy="2077829"/>
          </a:xfrm>
          <a:prstGeom prst="rect">
            <a:avLst/>
          </a:prstGeom>
        </p:spPr>
      </p:pic>
      <p:sp>
        <p:nvSpPr>
          <p:cNvPr id="6" name="矩形 5"/>
          <p:cNvSpPr/>
          <p:nvPr/>
        </p:nvSpPr>
        <p:spPr>
          <a:xfrm>
            <a:off x="4564932" y="1394670"/>
            <a:ext cx="389850" cy="461665"/>
          </a:xfrm>
          <a:prstGeom prst="rect">
            <a:avLst/>
          </a:prstGeom>
        </p:spPr>
        <p:txBody>
          <a:bodyPr wrap="none">
            <a:spAutoFit/>
          </a:bodyPr>
          <a:lstStyle/>
          <a:p>
            <a:r>
              <a:rPr lang="en-US" altLang="zh-CN" sz="2400"/>
              <a:t>B</a:t>
            </a:r>
            <a:endParaRPr lang="zh-CN" altLang="en-US"/>
          </a:p>
        </p:txBody>
      </p:sp>
      <p:sp>
        <p:nvSpPr>
          <p:cNvPr id="7" name="内容占位符 1"/>
          <p:cNvSpPr txBox="1">
            <a:spLocks/>
          </p:cNvSpPr>
          <p:nvPr/>
        </p:nvSpPr>
        <p:spPr bwMode="auto">
          <a:xfrm>
            <a:off x="360854" y="4073004"/>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盆地内部为塔克拉玛干沙漠，不适宜人类居住；盆地边缘的山麓绿洲地带，水源较充足，适宜聚落分布；塔里木河上游沿岸的绿洲有人口分布，但塔里木河下游地区位于荒漠，不适合人类生存；盆地边缘的山麓冲积扇地带常形成绿洲，不仅是南部山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24解析.eps" descr="id:2147490818;FounderCES"/>
          <p:cNvPicPr/>
          <p:nvPr/>
        </p:nvPicPr>
        <p:blipFill>
          <a:blip r:embed="rId4"/>
          <a:stretch>
            <a:fillRect/>
          </a:stretch>
        </p:blipFill>
        <p:spPr>
          <a:xfrm>
            <a:off x="478582" y="4307612"/>
            <a:ext cx="806776" cy="288032"/>
          </a:xfrm>
          <a:prstGeom prst="rect">
            <a:avLst/>
          </a:prstGeom>
        </p:spPr>
      </p:pic>
    </p:spTree>
    <p:extLst>
      <p:ext uri="{BB962C8B-B14F-4D97-AF65-F5344CB8AC3E}">
        <p14:creationId xmlns:p14="http://schemas.microsoft.com/office/powerpoint/2010/main" val="4240279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008018"/>
            <a:ext cx="11485848" cy="2862322"/>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估算该区域资源环境承载力的主要依据是（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水资源</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矿产资源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土地资源</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光照资源</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dlt262.jpg" descr="id:2147491177;FounderCES"/>
          <p:cNvPicPr/>
          <p:nvPr/>
        </p:nvPicPr>
        <p:blipFill>
          <a:blip r:embed="rId2"/>
          <a:stretch>
            <a:fillRect/>
          </a:stretch>
        </p:blipFill>
        <p:spPr>
          <a:xfrm>
            <a:off x="7319342" y="1746682"/>
            <a:ext cx="3541255" cy="2077829"/>
          </a:xfrm>
          <a:prstGeom prst="rect">
            <a:avLst/>
          </a:prstGeom>
        </p:spPr>
      </p:pic>
      <p:sp>
        <p:nvSpPr>
          <p:cNvPr id="7" name="矩形 6"/>
          <p:cNvSpPr/>
          <p:nvPr/>
        </p:nvSpPr>
        <p:spPr>
          <a:xfrm>
            <a:off x="6671270" y="1098610"/>
            <a:ext cx="407484" cy="461665"/>
          </a:xfrm>
          <a:prstGeom prst="rect">
            <a:avLst/>
          </a:prstGeom>
        </p:spPr>
        <p:txBody>
          <a:bodyPr wrap="none">
            <a:spAutoFit/>
          </a:bodyPr>
          <a:lstStyle/>
          <a:p>
            <a:r>
              <a:rPr lang="en-US" altLang="zh-CN" sz="2400"/>
              <a:t>A</a:t>
            </a:r>
            <a:endParaRPr lang="zh-CN" altLang="en-US"/>
          </a:p>
        </p:txBody>
      </p:sp>
      <p:pic>
        <p:nvPicPr>
          <p:cNvPr id="8" name="图片 7"/>
          <p:cNvPicPr>
            <a:picLocks noChangeAspect="1"/>
          </p:cNvPicPr>
          <p:nvPr/>
        </p:nvPicPr>
        <p:blipFill>
          <a:blip r:embed="rId3"/>
          <a:stretch>
            <a:fillRect/>
          </a:stretch>
        </p:blipFill>
        <p:spPr>
          <a:xfrm>
            <a:off x="406574" y="4573578"/>
            <a:ext cx="1872208" cy="457200"/>
          </a:xfrm>
          <a:prstGeom prst="rect">
            <a:avLst/>
          </a:prstGeom>
        </p:spPr>
      </p:pic>
      <p:pic>
        <p:nvPicPr>
          <p:cNvPr id="9" name="图片 8"/>
          <p:cNvPicPr>
            <a:picLocks noChangeAspect="1"/>
          </p:cNvPicPr>
          <p:nvPr/>
        </p:nvPicPr>
        <p:blipFill>
          <a:blip r:embed="rId3"/>
          <a:stretch>
            <a:fillRect/>
          </a:stretch>
        </p:blipFill>
        <p:spPr>
          <a:xfrm>
            <a:off x="1342678" y="4051416"/>
            <a:ext cx="10513168" cy="457200"/>
          </a:xfrm>
          <a:prstGeom prst="rect">
            <a:avLst/>
          </a:prstGeom>
        </p:spPr>
      </p:pic>
      <p:sp>
        <p:nvSpPr>
          <p:cNvPr id="10" name="内容占位符 1"/>
          <p:cNvSpPr txBox="1">
            <a:spLocks/>
          </p:cNvSpPr>
          <p:nvPr/>
        </p:nvSpPr>
        <p:spPr bwMode="auto">
          <a:xfrm>
            <a:off x="360854" y="3906922"/>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依据木桶效应，区域中最短缺的资源决定了区域资源环境承载力，该区域水资源最短缺；该地区石油、天然气等矿产资源较丰富；该区域适宜耕种的土地资源较少，光照充足。</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24解析.eps" descr="id:2147490818;FounderCES"/>
          <p:cNvPicPr/>
          <p:nvPr/>
        </p:nvPicPr>
        <p:blipFill>
          <a:blip r:embed="rId4"/>
          <a:stretch>
            <a:fillRect/>
          </a:stretch>
        </p:blipFill>
        <p:spPr>
          <a:xfrm>
            <a:off x="478582" y="4123424"/>
            <a:ext cx="806776" cy="288032"/>
          </a:xfrm>
          <a:prstGeom prst="rect">
            <a:avLst/>
          </a:prstGeom>
        </p:spPr>
      </p:pic>
    </p:spTree>
    <p:extLst>
      <p:ext uri="{BB962C8B-B14F-4D97-AF65-F5344CB8AC3E}">
        <p14:creationId xmlns:p14="http://schemas.microsoft.com/office/powerpoint/2010/main" val="368113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02782"/>
            <a:ext cx="11485848" cy="2862322"/>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区域</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资源环境承载力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概念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：指某区域在既定的对外联系、</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经济技术水平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、社会文化条件下，由本地自然资源和</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自然环境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所决定的人口规模。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特征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：任何一个区域的自然资源与环境的承载能力总是</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有限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警示意义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：人口规模不能</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超过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区域资源环境承载力。</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2"/>
          <a:stretch>
            <a:fillRect/>
          </a:stretch>
        </p:blipFill>
        <p:spPr>
          <a:xfrm>
            <a:off x="2134766" y="764704"/>
            <a:ext cx="7257145" cy="751578"/>
          </a:xfrm>
          <a:prstGeom prst="rect">
            <a:avLst/>
          </a:prstGeom>
        </p:spPr>
      </p:pic>
      <p:pic>
        <p:nvPicPr>
          <p:cNvPr id="4" name="知识点1.eps" descr="id:2147490621;FounderCES"/>
          <p:cNvPicPr/>
          <p:nvPr/>
        </p:nvPicPr>
        <p:blipFill>
          <a:blip r:embed="rId3"/>
          <a:stretch>
            <a:fillRect/>
          </a:stretch>
        </p:blipFill>
        <p:spPr>
          <a:xfrm>
            <a:off x="406574" y="1700808"/>
            <a:ext cx="1112422" cy="307464"/>
          </a:xfrm>
          <a:prstGeom prst="rect">
            <a:avLst/>
          </a:prstGeom>
        </p:spPr>
      </p:pic>
    </p:spTree>
    <p:extLst>
      <p:ext uri="{BB962C8B-B14F-4D97-AF65-F5344CB8AC3E}">
        <p14:creationId xmlns:p14="http://schemas.microsoft.com/office/powerpoint/2010/main" val="23296758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836712"/>
            <a:ext cx="11521280" cy="5544616"/>
          </a:xfrm>
          <a:prstGeom prst="rect">
            <a:avLst/>
          </a:prstGeom>
        </p:spPr>
      </p:pic>
      <p:sp>
        <p:nvSpPr>
          <p:cNvPr id="2" name="内容占位符 1"/>
          <p:cNvSpPr>
            <a:spLocks noGrp="1"/>
          </p:cNvSpPr>
          <p:nvPr>
            <p:ph idx="1"/>
          </p:nvPr>
        </p:nvSpPr>
        <p:spPr>
          <a:xfrm>
            <a:off x="360854" y="746120"/>
            <a:ext cx="11485848" cy="5632311"/>
          </a:xfrm>
        </p:spPr>
        <p:txBody>
          <a:bodyPr/>
          <a:lstStyle/>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四步法</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分析区域资源环境承载力大小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考虑该区域的资源状况。一个区域的资源状况包括矿产、水、耕地、气候等方面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一个地区的资源越丰富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区域资源环境承载力越大。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考虑科技、经济等条件。科技发展水平、人口受教育水平、经济发达程度等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会影响对资源的开发利用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因此一个地区的上述条件越好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区域资源环境承载力越大。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考虑地区的对外开放程度。地区的开放程度越高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越有利于从其他区域调入资源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提高本区域的区域资源环境承载力。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考虑该区域的消费水平。一个区域的消费水平与经济发展水平有关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经济发展水平高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消费水平也较高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区域资源环境承载力小。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拓展探究.eps" descr="id:2147491091;FounderCES"/>
          <p:cNvPicPr/>
          <p:nvPr/>
        </p:nvPicPr>
        <p:blipFill>
          <a:blip r:embed="rId3"/>
          <a:stretch>
            <a:fillRect/>
          </a:stretch>
        </p:blipFill>
        <p:spPr>
          <a:xfrm>
            <a:off x="478582" y="971675"/>
            <a:ext cx="1387483" cy="287462"/>
          </a:xfrm>
          <a:prstGeom prst="rect">
            <a:avLst/>
          </a:prstGeom>
        </p:spPr>
      </p:pic>
    </p:spTree>
    <p:extLst>
      <p:ext uri="{BB962C8B-B14F-4D97-AF65-F5344CB8AC3E}">
        <p14:creationId xmlns:p14="http://schemas.microsoft.com/office/powerpoint/2010/main" val="29030516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64925"/>
            <a:ext cx="11485848" cy="4524315"/>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人口</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合理容量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人口合理容量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）概念：一个国家或地区，在既定的对外联系、</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经济技术水平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、社会文化条件下，在保证居民合理的生活方式、保障健康的生活水平，同时又不妨碍后代</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生活质量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的前提下所能容纳（承载）的适度的人口数量。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）影响因素：自然因素、社会经济因素、</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对外开放程度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因素等。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）意义：人类社会要健康、持续发展，就应该努力追求并达到</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人口合理容量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这一长远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目标</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90666;FounderCES"/>
          <p:cNvPicPr/>
          <p:nvPr/>
        </p:nvPicPr>
        <p:blipFill>
          <a:blip r:embed="rId2"/>
          <a:stretch>
            <a:fillRect/>
          </a:stretch>
        </p:blipFill>
        <p:spPr>
          <a:xfrm>
            <a:off x="406574" y="1280949"/>
            <a:ext cx="1156193" cy="307464"/>
          </a:xfrm>
          <a:prstGeom prst="rect">
            <a:avLst/>
          </a:prstGeom>
        </p:spPr>
      </p:pic>
    </p:spTree>
    <p:extLst>
      <p:ext uri="{BB962C8B-B14F-4D97-AF65-F5344CB8AC3E}">
        <p14:creationId xmlns:p14="http://schemas.microsoft.com/office/powerpoint/2010/main" val="19597105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4454233"/>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人口合理容量的稳定性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在一定历史发展阶段，技术水平、</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资源基础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相对稳定，人们的生活水平变化不大，人口合理容量</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相对稳定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人口合理容量的相对性——人口合理容量随经济社会发展水平而动态变化。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同一时期，在不同地区，不同社会、经济、</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技术水平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、产业结构以及生活水平等条件下，人口合理容量是不同的。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在不同时期，同一地区的人口合理容量也不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837985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9998" y="1988840"/>
            <a:ext cx="11485848" cy="2238241"/>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我国谋求人口合理容量的途径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）坚持</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计划生育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基本国策，鼓励按政策生育，推动实现适度生育水平。</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）努力提高</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技术水平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、资源利用率以及资源管理水平。</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）进一步扩大</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对外开放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，促进人口与社会经济、资源环境协调发展。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365921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案例</a:t>
            </a:r>
            <a:r>
              <a:rPr lang="zh-CN" altLang="zh-CN" b="1">
                <a:solidFill>
                  <a:srgbClr val="1EB26A"/>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应用地理信息技术探究湖北省资源环境承载力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湖北省自然资源和社会经济发展概况</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）地形：湖北省东、西、北三面环山，山地占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％，丘陵占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％，平原和湖区占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）气候：全省除高山地区外，大部分为亚热带季风性湿润气候，热量充足，无霜期长，降水充沛，雨热同期。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）水资源：湖北省素称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千湖之省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，湖泊主要分布在江汉平原，地表水质量总体良好。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）经济发展水平：湖北省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年国内生产总值排全国第七，人均国内生产总值</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万元，居中部地区首位。</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90703;FounderCES"/>
          <p:cNvPicPr/>
          <p:nvPr/>
        </p:nvPicPr>
        <p:blipFill>
          <a:blip r:embed="rId2"/>
          <a:stretch>
            <a:fillRect/>
          </a:stretch>
        </p:blipFill>
        <p:spPr>
          <a:xfrm>
            <a:off x="478582" y="935047"/>
            <a:ext cx="1224136" cy="325532"/>
          </a:xfrm>
          <a:prstGeom prst="rect">
            <a:avLst/>
          </a:prstGeom>
        </p:spPr>
      </p:pic>
    </p:spTree>
    <p:extLst>
      <p:ext uri="{BB962C8B-B14F-4D97-AF65-F5344CB8AC3E}">
        <p14:creationId xmlns:p14="http://schemas.microsoft.com/office/powerpoint/2010/main" val="24644514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6792"/>
            <a:ext cx="11485848" cy="3346237"/>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地理信息技术对湖北省资源环境承载力探究的成果</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）地理信息技术的应用：提高区域资源环境承载力研究的</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准确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）主要成果</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对区域内可利用水资源的评价：湖北省可利用水资源比较</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丰富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对区域内可利用土地资源的评价：总体上相对</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缺乏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，分布不均衡。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对区域资源环境承载力综合评价：湖北省大部分地区资源环境</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临界超载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521430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50866"/>
            <a:ext cx="11485848" cy="646331"/>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人口</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合理容量的</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影响因素</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归类</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062758" y="908720"/>
            <a:ext cx="7487593" cy="711348"/>
          </a:xfrm>
          <a:prstGeom prst="rect">
            <a:avLst/>
          </a:prstGeom>
        </p:spPr>
      </p:pic>
      <p:pic>
        <p:nvPicPr>
          <p:cNvPr id="4" name="25疑难点1.eps" descr="id:2147490724;FounderCES"/>
          <p:cNvPicPr/>
          <p:nvPr/>
        </p:nvPicPr>
        <p:blipFill>
          <a:blip r:embed="rId3"/>
          <a:stretch>
            <a:fillRect/>
          </a:stretch>
        </p:blipFill>
        <p:spPr>
          <a:xfrm>
            <a:off x="406574" y="1799975"/>
            <a:ext cx="1200519" cy="360040"/>
          </a:xfrm>
          <a:prstGeom prst="rect">
            <a:avLst/>
          </a:prstGeom>
        </p:spPr>
      </p:pic>
      <p:graphicFrame>
        <p:nvGraphicFramePr>
          <p:cNvPr id="6" name="表格 5"/>
          <p:cNvGraphicFramePr>
            <a:graphicFrameLocks noGrp="1"/>
          </p:cNvGraphicFramePr>
          <p:nvPr>
            <p:extLst>
              <p:ext uri="{D42A27DB-BD31-4B8C-83A1-F6EECF244321}">
                <p14:modId xmlns:p14="http://schemas.microsoft.com/office/powerpoint/2010/main" val="3859798891"/>
              </p:ext>
            </p:extLst>
          </p:nvPr>
        </p:nvGraphicFramePr>
        <p:xfrm>
          <a:off x="334566" y="2342503"/>
          <a:ext cx="11521280" cy="2310633"/>
        </p:xfrm>
        <a:graphic>
          <a:graphicData uri="http://schemas.openxmlformats.org/drawingml/2006/table">
            <a:tbl>
              <a:tblPr firstRow="1" firstCol="1" bandRow="1"/>
              <a:tblGrid>
                <a:gridCol w="1080120">
                  <a:extLst>
                    <a:ext uri="{9D8B030D-6E8A-4147-A177-3AD203B41FA5}">
                      <a16:colId xmlns:a16="http://schemas.microsoft.com/office/drawing/2014/main" val="475686483"/>
                    </a:ext>
                  </a:extLst>
                </a:gridCol>
                <a:gridCol w="2160240">
                  <a:extLst>
                    <a:ext uri="{9D8B030D-6E8A-4147-A177-3AD203B41FA5}">
                      <a16:colId xmlns:a16="http://schemas.microsoft.com/office/drawing/2014/main" val="1633883577"/>
                    </a:ext>
                  </a:extLst>
                </a:gridCol>
                <a:gridCol w="1944216">
                  <a:extLst>
                    <a:ext uri="{9D8B030D-6E8A-4147-A177-3AD203B41FA5}">
                      <a16:colId xmlns:a16="http://schemas.microsoft.com/office/drawing/2014/main" val="1114138307"/>
                    </a:ext>
                  </a:extLst>
                </a:gridCol>
                <a:gridCol w="6336704">
                  <a:extLst>
                    <a:ext uri="{9D8B030D-6E8A-4147-A177-3AD203B41FA5}">
                      <a16:colId xmlns:a16="http://schemas.microsoft.com/office/drawing/2014/main" val="470726534"/>
                    </a:ext>
                  </a:extLst>
                </a:gridCol>
              </a:tblGrid>
              <a:tr h="697661">
                <a:tc gridSpan="2">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影响因素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与人口合理容量的关系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举例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429378814"/>
                  </a:ext>
                </a:extLst>
              </a:tr>
              <a:tr h="329012">
                <a:tc rowSpan="2">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自然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因素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自然条件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正相关</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2">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在面积相等的不同地域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气候温暖、食物资源充足的平原地区与地震、滑坡、泥石流等地质灾害频发的山区相比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人口合理容量大不相同</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962" marR="696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603331785"/>
                  </a:ext>
                </a:extLst>
              </a:tr>
              <a:tr h="986403">
                <a:tc vMerge="1">
                  <a:txBody>
                    <a:bodyPr/>
                    <a:lstStyle/>
                    <a:p>
                      <a:endParaRPr lang="zh-CN" altLang="en-US"/>
                    </a:p>
                  </a:txBody>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自然资源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正相关</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1497925765"/>
                  </a:ext>
                </a:extLst>
              </a:tr>
            </a:tbl>
          </a:graphicData>
        </a:graphic>
      </p:graphicFrame>
    </p:spTree>
    <p:extLst>
      <p:ext uri="{BB962C8B-B14F-4D97-AF65-F5344CB8AC3E}">
        <p14:creationId xmlns:p14="http://schemas.microsoft.com/office/powerpoint/2010/main" val="3645548708"/>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590</TotalTime>
  <Words>833</Words>
  <Application>Microsoft Office PowerPoint</Application>
  <PresentationFormat>自定义</PresentationFormat>
  <Paragraphs>113</Paragraphs>
  <Slides>17</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17</vt:i4>
      </vt:variant>
    </vt:vector>
  </HeadingPairs>
  <TitlesOfParts>
    <vt:vector size="26"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572</cp:revision>
  <dcterms:created xsi:type="dcterms:W3CDTF">2020-11-06T05:24:00Z</dcterms:created>
  <dcterms:modified xsi:type="dcterms:W3CDTF">2025-10-28T06:14:03Z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